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48" r:id="rId3"/>
    <p:sldId id="441" r:id="rId4"/>
    <p:sldId id="449" r:id="rId5"/>
    <p:sldId id="447" r:id="rId6"/>
    <p:sldId id="450" r:id="rId7"/>
    <p:sldId id="458" r:id="rId8"/>
    <p:sldId id="444" r:id="rId9"/>
    <p:sldId id="443" r:id="rId10"/>
    <p:sldId id="452" r:id="rId11"/>
    <p:sldId id="453" r:id="rId12"/>
    <p:sldId id="454" r:id="rId13"/>
    <p:sldId id="455" r:id="rId14"/>
    <p:sldId id="456" r:id="rId15"/>
    <p:sldId id="457" r:id="rId16"/>
  </p:sldIdLst>
  <p:sldSz cx="36576000" cy="20574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3E3"/>
    <a:srgbClr val="FEECBD"/>
    <a:srgbClr val="FFF3DF"/>
    <a:srgbClr val="E2E1DD"/>
    <a:srgbClr val="F5FBFE"/>
    <a:srgbClr val="F0EAEE"/>
    <a:srgbClr val="FEF4DB"/>
    <a:srgbClr val="75685E"/>
    <a:srgbClr val="E9D8B7"/>
    <a:srgbClr val="0924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94" autoAdjust="0"/>
    <p:restoredTop sz="94660"/>
  </p:normalViewPr>
  <p:slideViewPr>
    <p:cSldViewPr snapToGrid="0">
      <p:cViewPr varScale="1">
        <p:scale>
          <a:sx n="39" d="100"/>
          <a:sy n="39" d="100"/>
        </p:scale>
        <p:origin x="71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3367089"/>
            <a:ext cx="27432000" cy="7162800"/>
          </a:xfrm>
        </p:spPr>
        <p:txBody>
          <a:bodyPr anchor="b"/>
          <a:lstStyle>
            <a:lvl1pPr algn="ctr">
              <a:defRPr sz="1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10806114"/>
            <a:ext cx="27432000" cy="4967286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600" indent="0" algn="ctr">
              <a:buNone/>
              <a:defRPr sz="6000"/>
            </a:lvl2pPr>
            <a:lvl3pPr marL="2743200" indent="0" algn="ctr">
              <a:buNone/>
              <a:defRPr sz="5400"/>
            </a:lvl3pPr>
            <a:lvl4pPr marL="4114800" indent="0" algn="ctr">
              <a:buNone/>
              <a:defRPr sz="4800"/>
            </a:lvl4pPr>
            <a:lvl5pPr marL="5486400" indent="0" algn="ctr">
              <a:buNone/>
              <a:defRPr sz="4800"/>
            </a:lvl5pPr>
            <a:lvl6pPr marL="6858000" indent="0" algn="ctr">
              <a:buNone/>
              <a:defRPr sz="4800"/>
            </a:lvl6pPr>
            <a:lvl7pPr marL="8229600" indent="0" algn="ctr">
              <a:buNone/>
              <a:defRPr sz="4800"/>
            </a:lvl7pPr>
            <a:lvl8pPr marL="9601200" indent="0" algn="ctr">
              <a:buNone/>
              <a:defRPr sz="4800"/>
            </a:lvl8pPr>
            <a:lvl9pPr marL="10972800" indent="0" algn="ctr">
              <a:buNone/>
              <a:defRPr sz="4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31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20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0" y="1095375"/>
            <a:ext cx="7886700" cy="174355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0" y="1095375"/>
            <a:ext cx="23202900" cy="174355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46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2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0" y="5129216"/>
            <a:ext cx="31546800" cy="8558211"/>
          </a:xfrm>
        </p:spPr>
        <p:txBody>
          <a:bodyPr anchor="b"/>
          <a:lstStyle>
            <a:lvl1pPr>
              <a:defRPr sz="1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0" y="13768391"/>
            <a:ext cx="31546800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780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0" y="5476875"/>
            <a:ext cx="15544800" cy="130540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0" y="5476875"/>
            <a:ext cx="15544800" cy="130540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57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095377"/>
            <a:ext cx="31546800" cy="3976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6" y="5043489"/>
            <a:ext cx="15473361" cy="2471736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6" y="7515225"/>
            <a:ext cx="15473361" cy="110537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89"/>
            <a:ext cx="15549564" cy="2471736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0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784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976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6" y="1371600"/>
            <a:ext cx="11796711" cy="4800600"/>
          </a:xfrm>
        </p:spPr>
        <p:txBody>
          <a:bodyPr anchor="b"/>
          <a:lstStyle>
            <a:lvl1pPr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64" y="2962277"/>
            <a:ext cx="18516600" cy="14620875"/>
          </a:xfrm>
        </p:spPr>
        <p:txBody>
          <a:bodyPr/>
          <a:lstStyle>
            <a:lvl1pPr>
              <a:defRPr sz="9600"/>
            </a:lvl1pPr>
            <a:lvl2pPr>
              <a:defRPr sz="8400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6" y="6172200"/>
            <a:ext cx="11796711" cy="11434764"/>
          </a:xfr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52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6" y="1371600"/>
            <a:ext cx="11796711" cy="4800600"/>
          </a:xfrm>
        </p:spPr>
        <p:txBody>
          <a:bodyPr anchor="b"/>
          <a:lstStyle>
            <a:lvl1pPr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64" y="2962277"/>
            <a:ext cx="18516600" cy="14620875"/>
          </a:xfrm>
        </p:spPr>
        <p:txBody>
          <a:bodyPr anchor="t"/>
          <a:lstStyle>
            <a:lvl1pPr marL="0" indent="0">
              <a:buNone/>
              <a:defRPr sz="9600"/>
            </a:lvl1pPr>
            <a:lvl2pPr marL="1371600" indent="0">
              <a:buNone/>
              <a:defRPr sz="8400"/>
            </a:lvl2pPr>
            <a:lvl3pPr marL="2743200" indent="0">
              <a:buNone/>
              <a:defRPr sz="7200"/>
            </a:lvl3pPr>
            <a:lvl4pPr marL="4114800" indent="0">
              <a:buNone/>
              <a:defRPr sz="6000"/>
            </a:lvl4pPr>
            <a:lvl5pPr marL="5486400" indent="0">
              <a:buNone/>
              <a:defRPr sz="6000"/>
            </a:lvl5pPr>
            <a:lvl6pPr marL="6858000" indent="0">
              <a:buNone/>
              <a:defRPr sz="6000"/>
            </a:lvl6pPr>
            <a:lvl7pPr marL="8229600" indent="0">
              <a:buNone/>
              <a:defRPr sz="6000"/>
            </a:lvl7pPr>
            <a:lvl8pPr marL="9601200" indent="0">
              <a:buNone/>
              <a:defRPr sz="6000"/>
            </a:lvl8pPr>
            <a:lvl9pPr marL="10972800" indent="0">
              <a:buNone/>
              <a:defRPr sz="6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6" y="6172200"/>
            <a:ext cx="11796711" cy="11434764"/>
          </a:xfr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36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1095377"/>
            <a:ext cx="31546800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0" y="5476875"/>
            <a:ext cx="31546800" cy="13054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0" y="19069052"/>
            <a:ext cx="8229600" cy="1095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764CD-C007-4387-A753-1F7B78821F7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2"/>
            <a:ext cx="12344400" cy="1095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0" y="19069052"/>
            <a:ext cx="8229600" cy="1095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106A1-ABCE-463A-B0AF-A92B7C41C2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178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743200" rtl="0" eaLnBrk="1" latinLnBrk="0" hangingPunct="1">
        <a:lnSpc>
          <a:spcPct val="90000"/>
        </a:lnSpc>
        <a:spcBef>
          <a:spcPct val="0"/>
        </a:spcBef>
        <a:buNone/>
        <a:defRPr sz="1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2743200" rtl="0" eaLnBrk="1" latinLnBrk="0" hangingPunct="1">
        <a:lnSpc>
          <a:spcPct val="90000"/>
        </a:lnSpc>
        <a:spcBef>
          <a:spcPts val="3000"/>
        </a:spcBef>
        <a:buFont typeface="Arial" panose="020B0604020202020204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5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7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8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9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1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2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7B12EC67-5E38-B9C8-FD81-67963A2FE297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B8B36F-8AA0-4247-9DF9-F9FF0B407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4585"/>
            <a:ext cx="36576000" cy="178723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34D0D7-063B-4938-ADEE-A1A5F4F06B1D}"/>
              </a:ext>
            </a:extLst>
          </p:cNvPr>
          <p:cNvSpPr txBox="1"/>
          <p:nvPr/>
        </p:nvSpPr>
        <p:spPr>
          <a:xfrm>
            <a:off x="25437297" y="8861658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Babylon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5E091F-0B1B-468C-A7B2-0C28D40CE196}"/>
              </a:ext>
            </a:extLst>
          </p:cNvPr>
          <p:cNvSpPr txBox="1"/>
          <p:nvPr/>
        </p:nvSpPr>
        <p:spPr>
          <a:xfrm>
            <a:off x="9281181" y="1574640"/>
            <a:ext cx="2264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cap="small" dirty="0">
                <a:latin typeface="Colonna MT" panose="04020805060202030203" pitchFamily="82" charset="0"/>
              </a:rPr>
              <a:t>Heth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A33C6F-FDC8-4648-8D69-1746EEEFDE6E}"/>
              </a:ext>
            </a:extLst>
          </p:cNvPr>
          <p:cNvSpPr txBox="1"/>
          <p:nvPr/>
        </p:nvSpPr>
        <p:spPr>
          <a:xfrm>
            <a:off x="10569793" y="11047768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Israel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7D0FB8-D92E-4533-B8C8-BB582E751FD0}"/>
              </a:ext>
            </a:extLst>
          </p:cNvPr>
          <p:cNvSpPr txBox="1"/>
          <p:nvPr/>
        </p:nvSpPr>
        <p:spPr>
          <a:xfrm>
            <a:off x="29297048" y="14678626"/>
            <a:ext cx="101205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b="1" cap="small" dirty="0">
                <a:latin typeface="Copperplate Gothic Bold" panose="020E0705020206020404" pitchFamily="34" charset="0"/>
              </a:rPr>
              <a:t>Ur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86816E-96BB-4216-BD4B-74A6AEE62FB2}"/>
              </a:ext>
            </a:extLst>
          </p:cNvPr>
          <p:cNvSpPr txBox="1"/>
          <p:nvPr/>
        </p:nvSpPr>
        <p:spPr>
          <a:xfrm>
            <a:off x="2516421" y="15618999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Egypt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97A6C2-E6C3-499E-936F-B06EC560374F}"/>
              </a:ext>
            </a:extLst>
          </p:cNvPr>
          <p:cNvSpPr txBox="1"/>
          <p:nvPr/>
        </p:nvSpPr>
        <p:spPr>
          <a:xfrm>
            <a:off x="6135778" y="13084190"/>
            <a:ext cx="4686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cap="small" dirty="0">
                <a:latin typeface="Copperplate Gothic Bold" panose="020E0705020206020404" pitchFamily="34" charset="0"/>
              </a:rPr>
              <a:t>Jerusalem</a:t>
            </a:r>
          </a:p>
        </p:txBody>
      </p:sp>
      <p:pic>
        <p:nvPicPr>
          <p:cNvPr id="3" name="Graphic 2" descr="Map compass">
            <a:extLst>
              <a:ext uri="{FF2B5EF4-FFF2-40B4-BE49-F238E27FC236}">
                <a16:creationId xmlns:a16="http://schemas.microsoft.com/office/drawing/2014/main" id="{8C0A9FAE-D0AB-465D-8D2B-DF9EF710A2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756185" y="13792076"/>
            <a:ext cx="3819053" cy="381905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D74F026-B551-4A10-A681-621508AA6B84}"/>
              </a:ext>
            </a:extLst>
          </p:cNvPr>
          <p:cNvSpPr txBox="1"/>
          <p:nvPr/>
        </p:nvSpPr>
        <p:spPr>
          <a:xfrm>
            <a:off x="17076292" y="12895815"/>
            <a:ext cx="292788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cap="small" dirty="0">
                <a:solidFill>
                  <a:srgbClr val="A5680F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opperplate Gothic Bold" panose="020E0705020206020404" pitchFamily="34" charset="0"/>
              </a:rPr>
              <a:t>Tsaphon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C8FBFC-C1F1-4770-A38B-F2517E2743CC}"/>
              </a:ext>
            </a:extLst>
          </p:cNvPr>
          <p:cNvSpPr txBox="1"/>
          <p:nvPr/>
        </p:nvSpPr>
        <p:spPr>
          <a:xfrm>
            <a:off x="15057833" y="15235477"/>
            <a:ext cx="133595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cap="small" dirty="0">
                <a:solidFill>
                  <a:srgbClr val="A5680F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opperplate Gothic Bold" panose="020E0705020206020404" pitchFamily="34" charset="0"/>
              </a:rPr>
              <a:t>Yam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6BEDAA-E53B-4DD8-979E-B80F54F67C48}"/>
              </a:ext>
            </a:extLst>
          </p:cNvPr>
          <p:cNvSpPr txBox="1"/>
          <p:nvPr/>
        </p:nvSpPr>
        <p:spPr>
          <a:xfrm>
            <a:off x="21170240" y="15235477"/>
            <a:ext cx="19893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cap="small" dirty="0">
                <a:solidFill>
                  <a:srgbClr val="A5680F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opperplate Gothic Bold" panose="020E0705020206020404" pitchFamily="34" charset="0"/>
              </a:rPr>
              <a:t>Qadim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24B126D-BC4D-4351-A0D8-D3B450C7C9E5}"/>
              </a:ext>
            </a:extLst>
          </p:cNvPr>
          <p:cNvSpPr txBox="1"/>
          <p:nvPr/>
        </p:nvSpPr>
        <p:spPr>
          <a:xfrm>
            <a:off x="17791640" y="17895124"/>
            <a:ext cx="216646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cap="small" dirty="0">
                <a:solidFill>
                  <a:srgbClr val="A5680F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opperplate Gothic Bold" panose="020E0705020206020404" pitchFamily="34" charset="0"/>
              </a:rPr>
              <a:t>Negev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17257D-30D0-4EC3-BC4D-F868D577DC8B}"/>
              </a:ext>
            </a:extLst>
          </p:cNvPr>
          <p:cNvSpPr txBox="1"/>
          <p:nvPr/>
        </p:nvSpPr>
        <p:spPr>
          <a:xfrm>
            <a:off x="445074" y="8204399"/>
            <a:ext cx="83903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Great Sea</a:t>
            </a: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F6745F13-6289-4888-B853-4705FC73F12B}"/>
              </a:ext>
            </a:extLst>
          </p:cNvPr>
          <p:cNvSpPr/>
          <p:nvPr/>
        </p:nvSpPr>
        <p:spPr>
          <a:xfrm>
            <a:off x="11261252" y="3806343"/>
            <a:ext cx="500217" cy="299764"/>
          </a:xfrm>
          <a:prstGeom prst="triangle">
            <a:avLst/>
          </a:prstGeom>
          <a:solidFill>
            <a:srgbClr val="A5680F">
              <a:alpha val="30980"/>
            </a:srgbClr>
          </a:solidFill>
          <a:ln w="3810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3105B9-1C52-4F52-98A6-A8508AAB34F6}"/>
              </a:ext>
            </a:extLst>
          </p:cNvPr>
          <p:cNvSpPr txBox="1"/>
          <p:nvPr/>
        </p:nvSpPr>
        <p:spPr>
          <a:xfrm>
            <a:off x="11161208" y="4176973"/>
            <a:ext cx="26824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Mt</a:t>
            </a:r>
            <a:r>
              <a:rPr lang="en-US" sz="3300" b="1" cap="small">
                <a:solidFill>
                  <a:srgbClr val="512507"/>
                </a:solidFill>
                <a:latin typeface="Colonna MT" panose="04020805060202030203" pitchFamily="82" charset="0"/>
              </a:rPr>
              <a:t>. </a:t>
            </a:r>
          </a:p>
          <a:p>
            <a:r>
              <a:rPr lang="en-US" sz="3300" b="1" cap="small">
                <a:solidFill>
                  <a:srgbClr val="512507"/>
                </a:solidFill>
                <a:latin typeface="Colonna MT" panose="04020805060202030203" pitchFamily="82" charset="0"/>
              </a:rPr>
              <a:t>Tsaphon</a:t>
            </a:r>
            <a:endParaRPr lang="en-US" sz="3300" b="1" cap="small" dirty="0">
              <a:solidFill>
                <a:srgbClr val="512507"/>
              </a:solidFill>
              <a:latin typeface="Colonna MT" panose="04020805060202030203" pitchFamily="8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6BD75C9-B2B2-47E5-8214-0C0E5A465651}"/>
              </a:ext>
            </a:extLst>
          </p:cNvPr>
          <p:cNvSpPr txBox="1"/>
          <p:nvPr/>
        </p:nvSpPr>
        <p:spPr>
          <a:xfrm>
            <a:off x="30123597" y="7489880"/>
            <a:ext cx="2304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Zagros Mountains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72C314A-E460-4878-8A2C-5DAE631BB17F}"/>
              </a:ext>
            </a:extLst>
          </p:cNvPr>
          <p:cNvSpPr txBox="1"/>
          <p:nvPr/>
        </p:nvSpPr>
        <p:spPr>
          <a:xfrm>
            <a:off x="16930144" y="1519291"/>
            <a:ext cx="46863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cap="small" dirty="0">
                <a:latin typeface="Copperplate Gothic Bold" panose="020E0705020206020404" pitchFamily="34" charset="0"/>
              </a:rPr>
              <a:t>Haran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79AB73-9C3E-4031-BE00-D6516795009D}"/>
              </a:ext>
            </a:extLst>
          </p:cNvPr>
          <p:cNvSpPr txBox="1"/>
          <p:nvPr/>
        </p:nvSpPr>
        <p:spPr>
          <a:xfrm>
            <a:off x="9737496" y="10128457"/>
            <a:ext cx="18058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cap="small" dirty="0">
                <a:latin typeface="Copperplate Gothic Bold" panose="020E0705020206020404" pitchFamily="34" charset="0"/>
              </a:rPr>
              <a:t>Tyre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7410244-8F5A-4C62-A947-CD6D9BAA30A9}"/>
              </a:ext>
            </a:extLst>
          </p:cNvPr>
          <p:cNvSpPr/>
          <p:nvPr/>
        </p:nvSpPr>
        <p:spPr>
          <a:xfrm>
            <a:off x="9746986" y="9749862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BD38AB3-A9CF-4D75-8324-6A9A5DF9AE91}"/>
              </a:ext>
            </a:extLst>
          </p:cNvPr>
          <p:cNvSpPr txBox="1"/>
          <p:nvPr/>
        </p:nvSpPr>
        <p:spPr>
          <a:xfrm>
            <a:off x="10087105" y="9528293"/>
            <a:ext cx="19880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cap="small" dirty="0">
                <a:latin typeface="Copperplate Gothic Bold" panose="020E0705020206020404" pitchFamily="34" charset="0"/>
              </a:rPr>
              <a:t>Sidon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62E3BAA-1F7E-4C67-BF25-91935A7D52D2}"/>
              </a:ext>
            </a:extLst>
          </p:cNvPr>
          <p:cNvSpPr txBox="1"/>
          <p:nvPr/>
        </p:nvSpPr>
        <p:spPr>
          <a:xfrm>
            <a:off x="26974230" y="11225820"/>
            <a:ext cx="249779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cap="small" dirty="0">
                <a:latin typeface="Copperplate Gothic Bold" panose="020E0705020206020404" pitchFamily="34" charset="0"/>
              </a:rPr>
              <a:t>Babel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DD6D708-86CA-4CA6-AE9F-B2F6D55CA4FC}"/>
              </a:ext>
            </a:extLst>
          </p:cNvPr>
          <p:cNvSpPr txBox="1"/>
          <p:nvPr/>
        </p:nvSpPr>
        <p:spPr>
          <a:xfrm rot="17034920">
            <a:off x="627078" y="18032290"/>
            <a:ext cx="1825185" cy="64633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058156"/>
              </a:avLst>
            </a:prstTxWarp>
            <a:spAutoFit/>
          </a:bodyPr>
          <a:lstStyle/>
          <a:p>
            <a:r>
              <a:rPr lang="en-US" sz="4000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Nile river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23E9C88-628F-4F66-ACCE-5CA30F728FB8}"/>
              </a:ext>
            </a:extLst>
          </p:cNvPr>
          <p:cNvSpPr txBox="1"/>
          <p:nvPr/>
        </p:nvSpPr>
        <p:spPr>
          <a:xfrm rot="20843024">
            <a:off x="4933791" y="5507975"/>
            <a:ext cx="3542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cap="small" dirty="0">
                <a:latin typeface="Colonna MT" panose="04020805060202030203" pitchFamily="82" charset="0"/>
              </a:rPr>
              <a:t>ELISHAH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C5C91EC-5C6F-4ADB-B4BB-01D327C90D92}"/>
              </a:ext>
            </a:extLst>
          </p:cNvPr>
          <p:cNvSpPr txBox="1"/>
          <p:nvPr/>
        </p:nvSpPr>
        <p:spPr>
          <a:xfrm rot="16685369">
            <a:off x="9296862" y="11968513"/>
            <a:ext cx="22608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Jordan River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0A9C448-6432-428B-9548-F1584F1F11C4}"/>
              </a:ext>
            </a:extLst>
          </p:cNvPr>
          <p:cNvSpPr txBox="1"/>
          <p:nvPr/>
        </p:nvSpPr>
        <p:spPr>
          <a:xfrm>
            <a:off x="9050568" y="18281004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Midian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88AA0AC-4679-45EA-B74E-9DCF76E2AB07}"/>
              </a:ext>
            </a:extLst>
          </p:cNvPr>
          <p:cNvSpPr txBox="1"/>
          <p:nvPr/>
        </p:nvSpPr>
        <p:spPr>
          <a:xfrm>
            <a:off x="5177053" y="16979046"/>
            <a:ext cx="26735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The </a:t>
            </a:r>
          </a:p>
          <a:p>
            <a:pPr algn="ctr"/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Wilderness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80F96450-C051-4EB9-B30D-DFEEB69F1CF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54" b="23503" l="7235" r="298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06" t="3761" r="67307" b="74304"/>
          <a:stretch/>
        </p:blipFill>
        <p:spPr>
          <a:xfrm>
            <a:off x="20178308" y="15301345"/>
            <a:ext cx="1002938" cy="62125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29E6EF5-2710-4B08-A8C9-28BB4920E5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895" b="25386" l="50469" r="714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841" t="5709" r="25882" b="72428"/>
          <a:stretch/>
        </p:blipFill>
        <p:spPr>
          <a:xfrm>
            <a:off x="16192444" y="15398356"/>
            <a:ext cx="898574" cy="59722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1EC2C262-4DDC-41C9-A4B1-98B9462973B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5659" b="81575" l="55820" r="712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90" t="63669" r="26812" b="16435"/>
          <a:stretch/>
        </p:blipFill>
        <p:spPr>
          <a:xfrm>
            <a:off x="18154960" y="17161953"/>
            <a:ext cx="1034338" cy="85183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28969AEB-0B7F-47F8-9048-A49AEDFA78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843C0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0973" b="81761" l="7168" r="28356"/>
                    </a14:imgEffect>
                    <a14:imgEffect>
                      <a14:colorTemperature colorTemp="3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20" t="69624" r="68995" b="16890"/>
          <a:stretch/>
        </p:blipFill>
        <p:spPr>
          <a:xfrm>
            <a:off x="18022024" y="13642351"/>
            <a:ext cx="1361153" cy="553668"/>
          </a:xfrm>
          <a:prstGeom prst="rect">
            <a:avLst/>
          </a:prstGeom>
          <a:effectLst>
            <a:softEdge rad="0"/>
          </a:effec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D07B4084-33A1-4142-9CBA-702577D7FFA1}"/>
              </a:ext>
            </a:extLst>
          </p:cNvPr>
          <p:cNvSpPr txBox="1"/>
          <p:nvPr/>
        </p:nvSpPr>
        <p:spPr>
          <a:xfrm rot="19278884">
            <a:off x="6558831" y="1918566"/>
            <a:ext cx="354705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Taurus Mountains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DF4CD65-2805-456A-B785-9F38C78D2782}"/>
              </a:ext>
            </a:extLst>
          </p:cNvPr>
          <p:cNvCxnSpPr>
            <a:cxnSpLocks/>
          </p:cNvCxnSpPr>
          <p:nvPr/>
        </p:nvCxnSpPr>
        <p:spPr>
          <a:xfrm flipV="1">
            <a:off x="7175454" y="2506442"/>
            <a:ext cx="32115" cy="283227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F13935-0E09-4CCB-A937-64BA676F5816}"/>
              </a:ext>
            </a:extLst>
          </p:cNvPr>
          <p:cNvCxnSpPr>
            <a:cxnSpLocks/>
          </p:cNvCxnSpPr>
          <p:nvPr/>
        </p:nvCxnSpPr>
        <p:spPr>
          <a:xfrm flipH="1">
            <a:off x="7212240" y="2528744"/>
            <a:ext cx="270099" cy="3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6C27961-D9D6-4189-A8C6-A3D63B372E68}"/>
              </a:ext>
            </a:extLst>
          </p:cNvPr>
          <p:cNvCxnSpPr>
            <a:cxnSpLocks/>
          </p:cNvCxnSpPr>
          <p:nvPr/>
        </p:nvCxnSpPr>
        <p:spPr>
          <a:xfrm flipV="1">
            <a:off x="7362805" y="2313563"/>
            <a:ext cx="20730" cy="192879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2F8A48F-F963-4DB9-A928-F592C0F9FBC0}"/>
              </a:ext>
            </a:extLst>
          </p:cNvPr>
          <p:cNvCxnSpPr>
            <a:cxnSpLocks/>
          </p:cNvCxnSpPr>
          <p:nvPr/>
        </p:nvCxnSpPr>
        <p:spPr>
          <a:xfrm flipH="1">
            <a:off x="7383543" y="2335857"/>
            <a:ext cx="435711" cy="0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A1C3567-15F2-4E4A-B0CA-D7D4C0D6DD8C}"/>
              </a:ext>
            </a:extLst>
          </p:cNvPr>
          <p:cNvCxnSpPr>
            <a:cxnSpLocks/>
          </p:cNvCxnSpPr>
          <p:nvPr/>
        </p:nvCxnSpPr>
        <p:spPr>
          <a:xfrm flipV="1">
            <a:off x="7650906" y="2128901"/>
            <a:ext cx="18633" cy="207165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CF80F488-2CFE-4F70-8F96-B430E9307799}"/>
              </a:ext>
            </a:extLst>
          </p:cNvPr>
          <p:cNvCxnSpPr>
            <a:cxnSpLocks/>
          </p:cNvCxnSpPr>
          <p:nvPr/>
        </p:nvCxnSpPr>
        <p:spPr>
          <a:xfrm flipH="1">
            <a:off x="7660224" y="2141705"/>
            <a:ext cx="270099" cy="3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9F6E132B-C0D7-49ED-89A0-A333DA95951A}"/>
              </a:ext>
            </a:extLst>
          </p:cNvPr>
          <p:cNvSpPr txBox="1"/>
          <p:nvPr/>
        </p:nvSpPr>
        <p:spPr>
          <a:xfrm>
            <a:off x="10889525" y="10584200"/>
            <a:ext cx="1767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bashan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930022F-9D37-494F-9EBE-488F4F8993D4}"/>
              </a:ext>
            </a:extLst>
          </p:cNvPr>
          <p:cNvSpPr txBox="1"/>
          <p:nvPr/>
        </p:nvSpPr>
        <p:spPr>
          <a:xfrm>
            <a:off x="7214126" y="14978656"/>
            <a:ext cx="26065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Negev </a:t>
            </a:r>
            <a:b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</a:br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Desert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6B4DB73-A7E8-4FDA-AC22-90F80CD6FC9C}"/>
              </a:ext>
            </a:extLst>
          </p:cNvPr>
          <p:cNvSpPr txBox="1"/>
          <p:nvPr/>
        </p:nvSpPr>
        <p:spPr>
          <a:xfrm>
            <a:off x="6792637" y="12364157"/>
            <a:ext cx="3020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cap="small" dirty="0">
                <a:latin typeface="Copperplate Gothic Bold" panose="020E0705020206020404" pitchFamily="34" charset="0"/>
              </a:rPr>
              <a:t>Shechem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663D1A4-9616-445E-AD46-DA71953FC46B}"/>
              </a:ext>
            </a:extLst>
          </p:cNvPr>
          <p:cNvSpPr txBox="1"/>
          <p:nvPr/>
        </p:nvSpPr>
        <p:spPr>
          <a:xfrm>
            <a:off x="10231871" y="13488107"/>
            <a:ext cx="185867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Salt </a:t>
            </a:r>
          </a:p>
          <a:p>
            <a:r>
              <a:rPr lang="en-US" sz="29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Sea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1E0ABCF-7F40-4330-BBF6-CA8966E7B880}"/>
              </a:ext>
            </a:extLst>
          </p:cNvPr>
          <p:cNvSpPr txBox="1"/>
          <p:nvPr/>
        </p:nvSpPr>
        <p:spPr>
          <a:xfrm>
            <a:off x="1177235" y="13881726"/>
            <a:ext cx="1342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small" dirty="0">
                <a:latin typeface="Copperplate Gothic Bold" panose="020E0705020206020404" pitchFamily="34" charset="0"/>
              </a:rPr>
              <a:t>Zoan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3131A65-B53B-4834-AB4B-F528A856F806}"/>
              </a:ext>
            </a:extLst>
          </p:cNvPr>
          <p:cNvSpPr txBox="1"/>
          <p:nvPr/>
        </p:nvSpPr>
        <p:spPr>
          <a:xfrm>
            <a:off x="1745417" y="15506022"/>
            <a:ext cx="1168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small" dirty="0">
                <a:latin typeface="Copperplate Gothic Bold" panose="020E0705020206020404" pitchFamily="34" charset="0"/>
              </a:rPr>
              <a:t>On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3A8F67A-6F24-4B24-A71D-B444AF8B5A84}"/>
              </a:ext>
            </a:extLst>
          </p:cNvPr>
          <p:cNvSpPr txBox="1"/>
          <p:nvPr/>
        </p:nvSpPr>
        <p:spPr>
          <a:xfrm>
            <a:off x="23652360" y="2497030"/>
            <a:ext cx="46863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cap="small" dirty="0">
                <a:latin typeface="Copperplate Gothic Bold" panose="020E0705020206020404" pitchFamily="34" charset="0"/>
              </a:rPr>
              <a:t>Nineveh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66A77ECE-4A84-4D23-9BB7-0A8BAAAFC89E}"/>
              </a:ext>
            </a:extLst>
          </p:cNvPr>
          <p:cNvSpPr txBox="1"/>
          <p:nvPr/>
        </p:nvSpPr>
        <p:spPr>
          <a:xfrm>
            <a:off x="21111483" y="5221139"/>
            <a:ext cx="46863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cap="small" dirty="0">
                <a:latin typeface="Copperplate Gothic Bold" panose="020E0705020206020404" pitchFamily="34" charset="0"/>
              </a:rPr>
              <a:t>Asshur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F0FE510-02CE-4A19-854B-D1F762E4430D}"/>
              </a:ext>
            </a:extLst>
          </p:cNvPr>
          <p:cNvSpPr txBox="1"/>
          <p:nvPr/>
        </p:nvSpPr>
        <p:spPr>
          <a:xfrm rot="3644395">
            <a:off x="23629519" y="6149557"/>
            <a:ext cx="35539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Tigris River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8F4E8441-EF4E-4A92-A9FE-8A4A0F1952F4}"/>
              </a:ext>
            </a:extLst>
          </p:cNvPr>
          <p:cNvSpPr txBox="1"/>
          <p:nvPr/>
        </p:nvSpPr>
        <p:spPr>
          <a:xfrm>
            <a:off x="20132316" y="3243216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Assyria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0D698FB-DAE9-447B-8E41-AF5198E5442F}"/>
              </a:ext>
            </a:extLst>
          </p:cNvPr>
          <p:cNvSpPr txBox="1"/>
          <p:nvPr/>
        </p:nvSpPr>
        <p:spPr>
          <a:xfrm>
            <a:off x="8210687" y="17901664"/>
            <a:ext cx="1858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Red Sea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DDD2A95-AEB9-65CB-DA2E-DD696D027F68}"/>
              </a:ext>
            </a:extLst>
          </p:cNvPr>
          <p:cNvSpPr/>
          <p:nvPr/>
        </p:nvSpPr>
        <p:spPr>
          <a:xfrm>
            <a:off x="9475662" y="10316821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6197DE2-C362-EE84-A9CE-17CC41B7509D}"/>
              </a:ext>
            </a:extLst>
          </p:cNvPr>
          <p:cNvSpPr/>
          <p:nvPr/>
        </p:nvSpPr>
        <p:spPr>
          <a:xfrm>
            <a:off x="9050568" y="11034476"/>
            <a:ext cx="341704" cy="204772"/>
          </a:xfrm>
          <a:prstGeom prst="triangle">
            <a:avLst/>
          </a:prstGeom>
          <a:solidFill>
            <a:srgbClr val="A5680F">
              <a:alpha val="30980"/>
            </a:srgbClr>
          </a:solidFill>
          <a:ln w="3810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2982A4-EE89-9B04-EA77-AA04876BF635}"/>
              </a:ext>
            </a:extLst>
          </p:cNvPr>
          <p:cNvSpPr txBox="1"/>
          <p:nvPr/>
        </p:nvSpPr>
        <p:spPr>
          <a:xfrm>
            <a:off x="8922452" y="11240389"/>
            <a:ext cx="268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Mt</a:t>
            </a:r>
            <a:r>
              <a:rPr lang="en-US" sz="2400" b="1" cap="small">
                <a:solidFill>
                  <a:srgbClr val="512507"/>
                </a:solidFill>
                <a:latin typeface="Colonna MT" panose="04020805060202030203" pitchFamily="82" charset="0"/>
              </a:rPr>
              <a:t>. </a:t>
            </a:r>
          </a:p>
          <a:p>
            <a:r>
              <a:rPr lang="en-US" sz="2400" b="1" cap="small">
                <a:solidFill>
                  <a:srgbClr val="512507"/>
                </a:solidFill>
                <a:latin typeface="Colonna MT" panose="04020805060202030203" pitchFamily="82" charset="0"/>
              </a:rPr>
              <a:t>Carmel</a:t>
            </a:r>
            <a:endParaRPr lang="en-US" sz="2400" b="1" cap="small" dirty="0">
              <a:solidFill>
                <a:srgbClr val="512507"/>
              </a:solidFill>
              <a:latin typeface="Colonna MT" panose="04020805060202030203" pitchFamily="8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B73AF80-9503-89B8-15C0-49C264CCA28D}"/>
              </a:ext>
            </a:extLst>
          </p:cNvPr>
          <p:cNvSpPr/>
          <p:nvPr/>
        </p:nvSpPr>
        <p:spPr>
          <a:xfrm>
            <a:off x="9432487" y="12619331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6768862-EED3-47BE-7705-5373F4903D3D}"/>
              </a:ext>
            </a:extLst>
          </p:cNvPr>
          <p:cNvSpPr/>
          <p:nvPr/>
        </p:nvSpPr>
        <p:spPr>
          <a:xfrm>
            <a:off x="9246698" y="13368543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6D254F8-6D79-F386-1DDC-30B656236E9B}"/>
              </a:ext>
            </a:extLst>
          </p:cNvPr>
          <p:cNvSpPr/>
          <p:nvPr/>
        </p:nvSpPr>
        <p:spPr>
          <a:xfrm>
            <a:off x="16664718" y="1781254"/>
            <a:ext cx="265426" cy="260905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4295896-DCA4-CE07-FE4D-8A78276CEC51}"/>
              </a:ext>
            </a:extLst>
          </p:cNvPr>
          <p:cNvSpPr/>
          <p:nvPr/>
        </p:nvSpPr>
        <p:spPr>
          <a:xfrm>
            <a:off x="23380518" y="2711450"/>
            <a:ext cx="273835" cy="269171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A0B46DC-DB25-201A-E468-1147AA387FEE}"/>
              </a:ext>
            </a:extLst>
          </p:cNvPr>
          <p:cNvSpPr/>
          <p:nvPr/>
        </p:nvSpPr>
        <p:spPr>
          <a:xfrm>
            <a:off x="23565637" y="5522378"/>
            <a:ext cx="287013" cy="28212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1B82508-6757-0548-FA5D-202868BCE670}"/>
              </a:ext>
            </a:extLst>
          </p:cNvPr>
          <p:cNvSpPr/>
          <p:nvPr/>
        </p:nvSpPr>
        <p:spPr>
          <a:xfrm>
            <a:off x="26745266" y="11484423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8C4E44B-C3BD-F54B-7728-7759E2CB1081}"/>
              </a:ext>
            </a:extLst>
          </p:cNvPr>
          <p:cNvSpPr txBox="1"/>
          <p:nvPr/>
        </p:nvSpPr>
        <p:spPr>
          <a:xfrm rot="2558394">
            <a:off x="16059241" y="6209255"/>
            <a:ext cx="4902592" cy="6771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en-US" sz="3800" b="1" cap="small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Euphrates </a:t>
            </a:r>
            <a:r>
              <a:rPr lang="en-US" sz="38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River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4FDEF36-3BB0-22CC-B793-4209D0E434FD}"/>
              </a:ext>
            </a:extLst>
          </p:cNvPr>
          <p:cNvSpPr/>
          <p:nvPr/>
        </p:nvSpPr>
        <p:spPr>
          <a:xfrm>
            <a:off x="1619530" y="16660278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3BF31755-2F9C-9307-AE16-F289A0BB913A}"/>
              </a:ext>
            </a:extLst>
          </p:cNvPr>
          <p:cNvSpPr/>
          <p:nvPr/>
        </p:nvSpPr>
        <p:spPr>
          <a:xfrm>
            <a:off x="1505048" y="15641355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AA9D6B7-F26A-57C1-D999-C4654DB22AF0}"/>
              </a:ext>
            </a:extLst>
          </p:cNvPr>
          <p:cNvSpPr/>
          <p:nvPr/>
        </p:nvSpPr>
        <p:spPr>
          <a:xfrm>
            <a:off x="2464889" y="14136792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8BC4F9D-CC43-70FB-BF1D-A97C3342631D}"/>
              </a:ext>
            </a:extLst>
          </p:cNvPr>
          <p:cNvSpPr txBox="1"/>
          <p:nvPr/>
        </p:nvSpPr>
        <p:spPr>
          <a:xfrm>
            <a:off x="1905066" y="16535828"/>
            <a:ext cx="191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small">
                <a:latin typeface="Copperplate Gothic Bold" panose="020E0705020206020404" pitchFamily="34" charset="0"/>
              </a:rPr>
              <a:t>memphis</a:t>
            </a:r>
            <a:endParaRPr lang="en-US" sz="2800" cap="small" dirty="0">
              <a:latin typeface="Copperplate Gothic Bold" panose="020E0705020206020404" pitchFamily="34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C01D43A-A051-EAD6-1016-BF880CA366BF}"/>
              </a:ext>
            </a:extLst>
          </p:cNvPr>
          <p:cNvSpPr/>
          <p:nvPr/>
        </p:nvSpPr>
        <p:spPr>
          <a:xfrm>
            <a:off x="30386154" y="15000168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</p:spTree>
    <p:extLst>
      <p:ext uri="{BB962C8B-B14F-4D97-AF65-F5344CB8AC3E}">
        <p14:creationId xmlns:p14="http://schemas.microsoft.com/office/powerpoint/2010/main" val="1543082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7F63A-F532-75B0-2535-48C0A1287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84D45E2-9151-3ADF-A729-4DA989A6A51B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FFF3D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A map of the world&#10;&#10;AI-generated content may be incorrect.">
            <a:extLst>
              <a:ext uri="{FF2B5EF4-FFF2-40B4-BE49-F238E27FC236}">
                <a16:creationId xmlns:a16="http://schemas.microsoft.com/office/drawing/2014/main" id="{F9E06E68-1386-961F-2A6C-ECFD0E327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5800"/>
            <a:ext cx="36576000" cy="146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67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95FF0-FB3D-F5DD-C391-93DFEACD9E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F840EF5-BC6E-2EFA-BE8B-B22B6F4A0699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E2E1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A map of middle east with Arabian Peninsula in the background&#10;&#10;AI-generated content may be incorrect.">
            <a:extLst>
              <a:ext uri="{FF2B5EF4-FFF2-40B4-BE49-F238E27FC236}">
                <a16:creationId xmlns:a16="http://schemas.microsoft.com/office/drawing/2014/main" id="{65B78943-3418-7440-1F75-A303C481C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382" y="0"/>
            <a:ext cx="22873237" cy="205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724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C2B23-1750-F7A4-4377-FE723F6F2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47F61C4-C05B-4A0B-1CC6-42F8C6AF35C7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F0E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map of middle east and middle east&#10;&#10;AI-generated content may be incorrect.">
            <a:extLst>
              <a:ext uri="{FF2B5EF4-FFF2-40B4-BE49-F238E27FC236}">
                <a16:creationId xmlns:a16="http://schemas.microsoft.com/office/drawing/2014/main" id="{2B6B2CBC-4DA4-5AF8-5903-8B11F1BB2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275" y="0"/>
            <a:ext cx="22355450" cy="205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71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11206-FFB0-82F7-DC23-5D32E45B8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61B735F-EC0C-AB4D-C825-3FF53F53C2C9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FEF4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`</a:t>
            </a:r>
          </a:p>
        </p:txBody>
      </p:sp>
      <p:pic>
        <p:nvPicPr>
          <p:cNvPr id="21" name="Picture 20" descr="A map of the middle east&#10;&#10;AI-generated content may be incorrect.">
            <a:extLst>
              <a:ext uri="{FF2B5EF4-FFF2-40B4-BE49-F238E27FC236}">
                <a16:creationId xmlns:a16="http://schemas.microsoft.com/office/drawing/2014/main" id="{D785C915-1E15-3295-EBC2-D6F2F1FAE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743" y="0"/>
            <a:ext cx="28814515" cy="205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21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3811C-BADF-0FB1-45B5-61E14AC6E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466CA6-AB8B-773D-1DAA-F95027E657AD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E9D8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6C4AE95-97C1-E350-038F-F938BE7CD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693095" cy="205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9752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26D02-E45D-82D4-01C5-8DD642804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8EB600D-B387-8DAC-51EC-3BA11C4827BC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7568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-up of a map&#10;&#10;AI-generated content may be incorrect.">
            <a:extLst>
              <a:ext uri="{FF2B5EF4-FFF2-40B4-BE49-F238E27FC236}">
                <a16:creationId xmlns:a16="http://schemas.microsoft.com/office/drawing/2014/main" id="{B0FB14A6-0FD6-AA64-B317-BB2BE18F7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0450"/>
            <a:ext cx="36576000" cy="1849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33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1CFC68-4709-058B-20EB-E59C56F5B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AD388F9E-CFE0-3F6B-15CC-51EF3D32E512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B4EE9A-6E64-ADFB-4A2A-5EB57C7B22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4585"/>
            <a:ext cx="36576000" cy="1787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16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02D7C48-F084-58FA-A237-A4405D3C9BBE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2710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0E4AEC4-8796-47BB-9396-0872C161F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9477"/>
            <a:ext cx="36581488" cy="178750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20EB9D-2186-89E0-B614-C34C18963A61}"/>
              </a:ext>
            </a:extLst>
          </p:cNvPr>
          <p:cNvSpPr txBox="1"/>
          <p:nvPr/>
        </p:nvSpPr>
        <p:spPr>
          <a:xfrm>
            <a:off x="25437297" y="8861658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Babylon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58D610-301A-A3C3-E6FB-DDF3817ECCD3}"/>
              </a:ext>
            </a:extLst>
          </p:cNvPr>
          <p:cNvSpPr txBox="1"/>
          <p:nvPr/>
        </p:nvSpPr>
        <p:spPr>
          <a:xfrm>
            <a:off x="9281181" y="1574640"/>
            <a:ext cx="2264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cap="small" dirty="0">
                <a:latin typeface="Colonna MT" panose="04020805060202030203" pitchFamily="82" charset="0"/>
              </a:rPr>
              <a:t>Heth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6AAFCE-1E84-0D17-9023-56B3D654641B}"/>
              </a:ext>
            </a:extLst>
          </p:cNvPr>
          <p:cNvSpPr txBox="1"/>
          <p:nvPr/>
        </p:nvSpPr>
        <p:spPr>
          <a:xfrm>
            <a:off x="10569793" y="11047768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Israel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6F8B5C-B2A7-7F4F-C27A-24382131DC27}"/>
              </a:ext>
            </a:extLst>
          </p:cNvPr>
          <p:cNvSpPr txBox="1"/>
          <p:nvPr/>
        </p:nvSpPr>
        <p:spPr>
          <a:xfrm>
            <a:off x="29297048" y="14678626"/>
            <a:ext cx="101205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b="1" cap="small" dirty="0">
                <a:latin typeface="Copperplate Gothic Bold" panose="020E0705020206020404" pitchFamily="34" charset="0"/>
              </a:rPr>
              <a:t>Ur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466BF3-91F7-C5E7-E278-0E6939366B97}"/>
              </a:ext>
            </a:extLst>
          </p:cNvPr>
          <p:cNvSpPr txBox="1"/>
          <p:nvPr/>
        </p:nvSpPr>
        <p:spPr>
          <a:xfrm>
            <a:off x="2660989" y="15225232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Egypt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772261-B83D-6AB6-6489-0AC7B0A6DEC9}"/>
              </a:ext>
            </a:extLst>
          </p:cNvPr>
          <p:cNvSpPr txBox="1"/>
          <p:nvPr/>
        </p:nvSpPr>
        <p:spPr>
          <a:xfrm>
            <a:off x="6135778" y="13084190"/>
            <a:ext cx="4686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cap="small" dirty="0">
                <a:solidFill>
                  <a:srgbClr val="A87147"/>
                </a:solidFill>
                <a:latin typeface="Copperplate Gothic Bold" panose="020E0705020206020404" pitchFamily="34" charset="0"/>
              </a:rPr>
              <a:t>Jerusalem</a:t>
            </a:r>
          </a:p>
        </p:txBody>
      </p:sp>
      <p:pic>
        <p:nvPicPr>
          <p:cNvPr id="22" name="Graphic 21" descr="Map compass">
            <a:extLst>
              <a:ext uri="{FF2B5EF4-FFF2-40B4-BE49-F238E27FC236}">
                <a16:creationId xmlns:a16="http://schemas.microsoft.com/office/drawing/2014/main" id="{F7263B5A-9D65-756C-21B3-C032E0BBF9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756185" y="13792076"/>
            <a:ext cx="3819053" cy="381905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7CE5770-61CC-A63F-E317-6533FD65B367}"/>
              </a:ext>
            </a:extLst>
          </p:cNvPr>
          <p:cNvSpPr txBox="1"/>
          <p:nvPr/>
        </p:nvSpPr>
        <p:spPr>
          <a:xfrm>
            <a:off x="17076292" y="12895815"/>
            <a:ext cx="292788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cap="small" dirty="0">
                <a:solidFill>
                  <a:srgbClr val="A5680F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opperplate Gothic Bold" panose="020E0705020206020404" pitchFamily="34" charset="0"/>
              </a:rPr>
              <a:t>Tsaphon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8D887A5-B357-5DCC-D93A-AE6116CEB271}"/>
              </a:ext>
            </a:extLst>
          </p:cNvPr>
          <p:cNvSpPr txBox="1"/>
          <p:nvPr/>
        </p:nvSpPr>
        <p:spPr>
          <a:xfrm>
            <a:off x="15057833" y="15235477"/>
            <a:ext cx="133595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cap="small" dirty="0">
                <a:solidFill>
                  <a:srgbClr val="A5680F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opperplate Gothic Bold" panose="020E0705020206020404" pitchFamily="34" charset="0"/>
              </a:rPr>
              <a:t>Yam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DBD436F-387E-F36D-817F-956B935B7106}"/>
              </a:ext>
            </a:extLst>
          </p:cNvPr>
          <p:cNvSpPr txBox="1"/>
          <p:nvPr/>
        </p:nvSpPr>
        <p:spPr>
          <a:xfrm>
            <a:off x="21170240" y="15235477"/>
            <a:ext cx="19893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cap="small" dirty="0">
                <a:solidFill>
                  <a:srgbClr val="A5680F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opperplate Gothic Bold" panose="020E0705020206020404" pitchFamily="34" charset="0"/>
              </a:rPr>
              <a:t>Qadim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91A14E9-4B8F-CFCE-B675-994AC029DEE2}"/>
              </a:ext>
            </a:extLst>
          </p:cNvPr>
          <p:cNvSpPr txBox="1"/>
          <p:nvPr/>
        </p:nvSpPr>
        <p:spPr>
          <a:xfrm>
            <a:off x="17791640" y="17895124"/>
            <a:ext cx="216646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cap="small" dirty="0">
                <a:solidFill>
                  <a:srgbClr val="A5680F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Copperplate Gothic Bold" panose="020E0705020206020404" pitchFamily="34" charset="0"/>
              </a:rPr>
              <a:t>Negev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9D98A17-1F17-75A5-AC4F-562B386C2FB6}"/>
              </a:ext>
            </a:extLst>
          </p:cNvPr>
          <p:cNvSpPr txBox="1"/>
          <p:nvPr/>
        </p:nvSpPr>
        <p:spPr>
          <a:xfrm>
            <a:off x="1156609" y="7881152"/>
            <a:ext cx="83903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0" b="1" cap="small" dirty="0">
                <a:solidFill>
                  <a:srgbClr val="A85400"/>
                </a:solidFill>
                <a:latin typeface="Colonna MT" panose="04020805060202030203" pitchFamily="82" charset="0"/>
              </a:rPr>
              <a:t>Great Sea</a:t>
            </a:r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B3C1EA0B-7797-18AE-C67F-9BA2293DE211}"/>
              </a:ext>
            </a:extLst>
          </p:cNvPr>
          <p:cNvSpPr/>
          <p:nvPr/>
        </p:nvSpPr>
        <p:spPr>
          <a:xfrm>
            <a:off x="11261252" y="3806343"/>
            <a:ext cx="500217" cy="299764"/>
          </a:xfrm>
          <a:prstGeom prst="triangle">
            <a:avLst/>
          </a:prstGeom>
          <a:solidFill>
            <a:srgbClr val="A5680F">
              <a:alpha val="30980"/>
            </a:srgbClr>
          </a:solidFill>
          <a:ln w="3810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FF70014-801A-3979-65AA-2567F6D8189B}"/>
              </a:ext>
            </a:extLst>
          </p:cNvPr>
          <p:cNvSpPr txBox="1"/>
          <p:nvPr/>
        </p:nvSpPr>
        <p:spPr>
          <a:xfrm>
            <a:off x="11161208" y="4176973"/>
            <a:ext cx="26824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Mt</a:t>
            </a:r>
            <a:r>
              <a:rPr lang="en-US" sz="3300" b="1" cap="small">
                <a:solidFill>
                  <a:srgbClr val="512507"/>
                </a:solidFill>
                <a:latin typeface="Colonna MT" panose="04020805060202030203" pitchFamily="82" charset="0"/>
              </a:rPr>
              <a:t>. </a:t>
            </a:r>
          </a:p>
          <a:p>
            <a:r>
              <a:rPr lang="en-US" sz="3300" b="1" cap="small">
                <a:solidFill>
                  <a:srgbClr val="512507"/>
                </a:solidFill>
                <a:latin typeface="Colonna MT" panose="04020805060202030203" pitchFamily="82" charset="0"/>
              </a:rPr>
              <a:t>Tsaphon</a:t>
            </a:r>
            <a:endParaRPr lang="en-US" sz="3300" b="1" cap="small" dirty="0">
              <a:solidFill>
                <a:srgbClr val="512507"/>
              </a:solidFill>
              <a:latin typeface="Colonna MT" panose="04020805060202030203" pitchFamily="8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1581A3B-B5A9-DAAF-614F-1CD6C0652101}"/>
              </a:ext>
            </a:extLst>
          </p:cNvPr>
          <p:cNvSpPr txBox="1"/>
          <p:nvPr/>
        </p:nvSpPr>
        <p:spPr>
          <a:xfrm>
            <a:off x="30123597" y="7489880"/>
            <a:ext cx="23043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Zagros Mountains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FFEFF91-20D8-577E-C1F3-0A0F32BE9C47}"/>
              </a:ext>
            </a:extLst>
          </p:cNvPr>
          <p:cNvSpPr txBox="1"/>
          <p:nvPr/>
        </p:nvSpPr>
        <p:spPr>
          <a:xfrm>
            <a:off x="16930144" y="1519291"/>
            <a:ext cx="46863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cap="small" dirty="0">
                <a:latin typeface="Copperplate Gothic Bold" panose="020E0705020206020404" pitchFamily="34" charset="0"/>
              </a:rPr>
              <a:t>Haran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65A33F2-EC69-A6D2-76D2-C4011D859AC9}"/>
              </a:ext>
            </a:extLst>
          </p:cNvPr>
          <p:cNvSpPr txBox="1"/>
          <p:nvPr/>
        </p:nvSpPr>
        <p:spPr>
          <a:xfrm>
            <a:off x="9737496" y="10128457"/>
            <a:ext cx="18058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cap="small" dirty="0">
                <a:latin typeface="Copperplate Gothic Bold" panose="020E0705020206020404" pitchFamily="34" charset="0"/>
              </a:rPr>
              <a:t>Tyre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73BAA5D-61C1-0B82-FCCE-6997911AC300}"/>
              </a:ext>
            </a:extLst>
          </p:cNvPr>
          <p:cNvSpPr/>
          <p:nvPr/>
        </p:nvSpPr>
        <p:spPr>
          <a:xfrm>
            <a:off x="9746986" y="9749862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60C0B38-21F3-E6B6-BB7C-747BF390E8D5}"/>
              </a:ext>
            </a:extLst>
          </p:cNvPr>
          <p:cNvSpPr txBox="1"/>
          <p:nvPr/>
        </p:nvSpPr>
        <p:spPr>
          <a:xfrm>
            <a:off x="10087105" y="9528293"/>
            <a:ext cx="19880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cap="small" dirty="0">
                <a:latin typeface="Copperplate Gothic Bold" panose="020E0705020206020404" pitchFamily="34" charset="0"/>
              </a:rPr>
              <a:t>Sidon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098A0B1-7494-173A-8831-2F4EFEC9CC9A}"/>
              </a:ext>
            </a:extLst>
          </p:cNvPr>
          <p:cNvSpPr txBox="1"/>
          <p:nvPr/>
        </p:nvSpPr>
        <p:spPr>
          <a:xfrm>
            <a:off x="26974230" y="11225820"/>
            <a:ext cx="249779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cap="small" dirty="0">
                <a:latin typeface="Copperplate Gothic Bold" panose="020E0705020206020404" pitchFamily="34" charset="0"/>
              </a:rPr>
              <a:t>Babel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9A3288A-DECF-5699-184C-C953CC53A488}"/>
              </a:ext>
            </a:extLst>
          </p:cNvPr>
          <p:cNvSpPr txBox="1"/>
          <p:nvPr/>
        </p:nvSpPr>
        <p:spPr>
          <a:xfrm rot="17034920">
            <a:off x="627078" y="18032290"/>
            <a:ext cx="1825185" cy="64633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058156"/>
              </a:avLst>
            </a:prstTxWarp>
            <a:spAutoFit/>
          </a:bodyPr>
          <a:lstStyle/>
          <a:p>
            <a:r>
              <a:rPr lang="en-US" sz="4000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Nile river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0C4B755-9D26-F7F2-0ADD-AADA53EF255B}"/>
              </a:ext>
            </a:extLst>
          </p:cNvPr>
          <p:cNvSpPr txBox="1"/>
          <p:nvPr/>
        </p:nvSpPr>
        <p:spPr>
          <a:xfrm rot="20843024">
            <a:off x="4933791" y="5507975"/>
            <a:ext cx="3542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cap="small" dirty="0">
                <a:latin typeface="Colonna MT" panose="04020805060202030203" pitchFamily="82" charset="0"/>
              </a:rPr>
              <a:t>ELISHAH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9298035-47B9-8782-852B-593B2AAD9B53}"/>
              </a:ext>
            </a:extLst>
          </p:cNvPr>
          <p:cNvSpPr txBox="1"/>
          <p:nvPr/>
        </p:nvSpPr>
        <p:spPr>
          <a:xfrm rot="16685369">
            <a:off x="9296862" y="11968513"/>
            <a:ext cx="22608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Jordan River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B34E9E9-98E2-9C45-5693-9F8FCEFCE463}"/>
              </a:ext>
            </a:extLst>
          </p:cNvPr>
          <p:cNvSpPr txBox="1"/>
          <p:nvPr/>
        </p:nvSpPr>
        <p:spPr>
          <a:xfrm>
            <a:off x="9050568" y="18281004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Midian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BB104E7-2524-6C38-87A2-1FF52C98824E}"/>
              </a:ext>
            </a:extLst>
          </p:cNvPr>
          <p:cNvSpPr txBox="1"/>
          <p:nvPr/>
        </p:nvSpPr>
        <p:spPr>
          <a:xfrm>
            <a:off x="5177053" y="16979046"/>
            <a:ext cx="26735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The </a:t>
            </a:r>
          </a:p>
          <a:p>
            <a:pPr algn="ctr"/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Wilderness</a:t>
            </a: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11E101DD-DCF9-767B-3F08-D5753C2308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54" b="23503" l="7235" r="298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06" t="3761" r="67307" b="74304"/>
          <a:stretch/>
        </p:blipFill>
        <p:spPr>
          <a:xfrm>
            <a:off x="20178308" y="15301345"/>
            <a:ext cx="1002938" cy="621256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569F2E46-A08A-43EF-94E0-7DD19479461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895" b="25386" l="50469" r="714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841" t="5709" r="25882" b="72428"/>
          <a:stretch/>
        </p:blipFill>
        <p:spPr>
          <a:xfrm>
            <a:off x="16192444" y="15398356"/>
            <a:ext cx="898574" cy="597227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06269090-0B78-A68E-779B-59404346F81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5659" b="81575" l="55820" r="712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890" t="63669" r="26812" b="16435"/>
          <a:stretch/>
        </p:blipFill>
        <p:spPr>
          <a:xfrm>
            <a:off x="18154960" y="17161953"/>
            <a:ext cx="1034338" cy="851832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9B90EF24-EABF-FEBE-66F7-D61F20723B4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rgbClr val="843C0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0973" b="81761" l="7168" r="28356"/>
                    </a14:imgEffect>
                    <a14:imgEffect>
                      <a14:colorTemperature colorTemp="3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20" t="69624" r="68995" b="16890"/>
          <a:stretch/>
        </p:blipFill>
        <p:spPr>
          <a:xfrm>
            <a:off x="18022024" y="13642351"/>
            <a:ext cx="1361153" cy="553668"/>
          </a:xfrm>
          <a:prstGeom prst="rect">
            <a:avLst/>
          </a:prstGeom>
          <a:effectLst>
            <a:softEdge rad="0"/>
          </a:effectLst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084D81D4-4781-66CC-673C-41D28E2D8420}"/>
              </a:ext>
            </a:extLst>
          </p:cNvPr>
          <p:cNvSpPr txBox="1"/>
          <p:nvPr/>
        </p:nvSpPr>
        <p:spPr>
          <a:xfrm rot="19278884">
            <a:off x="6558831" y="1918566"/>
            <a:ext cx="354705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cap="small" dirty="0">
                <a:solidFill>
                  <a:srgbClr val="D3BFA9"/>
                </a:solidFill>
                <a:latin typeface="Colonna MT" panose="04020805060202030203" pitchFamily="82" charset="0"/>
              </a:rPr>
              <a:t>Taurus Mountains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7F80BE19-4B4C-7BA6-4A98-3A888AD717E8}"/>
              </a:ext>
            </a:extLst>
          </p:cNvPr>
          <p:cNvCxnSpPr>
            <a:cxnSpLocks/>
          </p:cNvCxnSpPr>
          <p:nvPr/>
        </p:nvCxnSpPr>
        <p:spPr>
          <a:xfrm flipV="1">
            <a:off x="7175454" y="2506442"/>
            <a:ext cx="32115" cy="283227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899AFCAD-A65F-B3BC-FC27-617A1799BD9A}"/>
              </a:ext>
            </a:extLst>
          </p:cNvPr>
          <p:cNvCxnSpPr>
            <a:cxnSpLocks/>
          </p:cNvCxnSpPr>
          <p:nvPr/>
        </p:nvCxnSpPr>
        <p:spPr>
          <a:xfrm flipH="1">
            <a:off x="7212240" y="2528744"/>
            <a:ext cx="270099" cy="3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A20D3F7B-71B3-EA21-01B4-A360362DE606}"/>
              </a:ext>
            </a:extLst>
          </p:cNvPr>
          <p:cNvCxnSpPr>
            <a:cxnSpLocks/>
          </p:cNvCxnSpPr>
          <p:nvPr/>
        </p:nvCxnSpPr>
        <p:spPr>
          <a:xfrm flipV="1">
            <a:off x="7362805" y="2313563"/>
            <a:ext cx="20730" cy="192879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49021ED9-3A7E-E5EC-AD0F-B6C4213008EA}"/>
              </a:ext>
            </a:extLst>
          </p:cNvPr>
          <p:cNvCxnSpPr>
            <a:cxnSpLocks/>
          </p:cNvCxnSpPr>
          <p:nvPr/>
        </p:nvCxnSpPr>
        <p:spPr>
          <a:xfrm flipH="1">
            <a:off x="7383543" y="2335857"/>
            <a:ext cx="435711" cy="0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BD106523-A468-4FB2-8334-788F0B83C9A1}"/>
              </a:ext>
            </a:extLst>
          </p:cNvPr>
          <p:cNvCxnSpPr>
            <a:cxnSpLocks/>
          </p:cNvCxnSpPr>
          <p:nvPr/>
        </p:nvCxnSpPr>
        <p:spPr>
          <a:xfrm flipV="1">
            <a:off x="7650906" y="2128901"/>
            <a:ext cx="18633" cy="207165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A77C94E0-EBF4-93DB-0E7A-3473E1C646B0}"/>
              </a:ext>
            </a:extLst>
          </p:cNvPr>
          <p:cNvCxnSpPr>
            <a:cxnSpLocks/>
          </p:cNvCxnSpPr>
          <p:nvPr/>
        </p:nvCxnSpPr>
        <p:spPr>
          <a:xfrm flipH="1">
            <a:off x="7660224" y="2141705"/>
            <a:ext cx="270099" cy="3"/>
          </a:xfrm>
          <a:prstGeom prst="line">
            <a:avLst/>
          </a:prstGeom>
          <a:ln w="38100">
            <a:solidFill>
              <a:srgbClr val="A568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5D3EB6F5-6D9F-D220-06DA-C59CDE967D67}"/>
              </a:ext>
            </a:extLst>
          </p:cNvPr>
          <p:cNvSpPr txBox="1"/>
          <p:nvPr/>
        </p:nvSpPr>
        <p:spPr>
          <a:xfrm>
            <a:off x="10889525" y="10584200"/>
            <a:ext cx="1767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bashan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1111FA1-A3D2-8D62-1013-FAEA0346DAF1}"/>
              </a:ext>
            </a:extLst>
          </p:cNvPr>
          <p:cNvSpPr txBox="1"/>
          <p:nvPr/>
        </p:nvSpPr>
        <p:spPr>
          <a:xfrm>
            <a:off x="7214126" y="14978656"/>
            <a:ext cx="26065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Negev </a:t>
            </a:r>
            <a:b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</a:br>
            <a:r>
              <a:rPr lang="en-US" sz="3300" cap="small" dirty="0">
                <a:solidFill>
                  <a:srgbClr val="512507"/>
                </a:solidFill>
                <a:latin typeface="Colonna MT" panose="04020805060202030203" pitchFamily="82" charset="0"/>
              </a:rPr>
              <a:t>Desert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7216D67-D1BE-76C8-A806-CD4CE3144F1F}"/>
              </a:ext>
            </a:extLst>
          </p:cNvPr>
          <p:cNvSpPr txBox="1"/>
          <p:nvPr/>
        </p:nvSpPr>
        <p:spPr>
          <a:xfrm>
            <a:off x="6792637" y="12364157"/>
            <a:ext cx="3020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cap="small" dirty="0">
                <a:solidFill>
                  <a:srgbClr val="A87147"/>
                </a:solidFill>
                <a:latin typeface="Copperplate Gothic Bold" panose="020E0705020206020404" pitchFamily="34" charset="0"/>
              </a:rPr>
              <a:t>Shechem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913829B9-BE4D-5209-EE66-35EA5BF9F798}"/>
              </a:ext>
            </a:extLst>
          </p:cNvPr>
          <p:cNvSpPr txBox="1"/>
          <p:nvPr/>
        </p:nvSpPr>
        <p:spPr>
          <a:xfrm>
            <a:off x="10231871" y="13488107"/>
            <a:ext cx="185867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Salt </a:t>
            </a:r>
          </a:p>
          <a:p>
            <a:r>
              <a:rPr lang="en-US" sz="29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Sea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2521829-E9F6-1E6A-6806-396CB7522829}"/>
              </a:ext>
            </a:extLst>
          </p:cNvPr>
          <p:cNvSpPr txBox="1"/>
          <p:nvPr/>
        </p:nvSpPr>
        <p:spPr>
          <a:xfrm>
            <a:off x="1177235" y="13881726"/>
            <a:ext cx="1342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small" dirty="0">
                <a:solidFill>
                  <a:srgbClr val="A5680F"/>
                </a:solidFill>
                <a:latin typeface="Copperplate Gothic Bold" panose="020E0705020206020404" pitchFamily="34" charset="0"/>
              </a:rPr>
              <a:t>Zoan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6A4EBC45-A8BF-04FE-09B3-ADF6B399ED5F}"/>
              </a:ext>
            </a:extLst>
          </p:cNvPr>
          <p:cNvSpPr txBox="1"/>
          <p:nvPr/>
        </p:nvSpPr>
        <p:spPr>
          <a:xfrm>
            <a:off x="1745417" y="15506022"/>
            <a:ext cx="1168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small" dirty="0">
                <a:latin typeface="Copperplate Gothic Bold" panose="020E0705020206020404" pitchFamily="34" charset="0"/>
              </a:rPr>
              <a:t>On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97921FEE-9975-A80E-1C16-D15C50B5D020}"/>
              </a:ext>
            </a:extLst>
          </p:cNvPr>
          <p:cNvSpPr txBox="1"/>
          <p:nvPr/>
        </p:nvSpPr>
        <p:spPr>
          <a:xfrm>
            <a:off x="23652360" y="2497030"/>
            <a:ext cx="46863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b="1" cap="small" dirty="0">
                <a:latin typeface="Copperplate Gothic Bold" panose="020E0705020206020404" pitchFamily="34" charset="0"/>
              </a:rPr>
              <a:t>Nineveh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0F1EAF82-7594-F918-B196-AAF81379C2AF}"/>
              </a:ext>
            </a:extLst>
          </p:cNvPr>
          <p:cNvSpPr txBox="1"/>
          <p:nvPr/>
        </p:nvSpPr>
        <p:spPr>
          <a:xfrm>
            <a:off x="21111483" y="5221139"/>
            <a:ext cx="46863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cap="small" dirty="0">
                <a:latin typeface="Copperplate Gothic Bold" panose="020E0705020206020404" pitchFamily="34" charset="0"/>
              </a:rPr>
              <a:t>Asshur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AA833F9-CD63-CFC7-5EB2-817248DF8570}"/>
              </a:ext>
            </a:extLst>
          </p:cNvPr>
          <p:cNvSpPr txBox="1"/>
          <p:nvPr/>
        </p:nvSpPr>
        <p:spPr>
          <a:xfrm rot="3644395">
            <a:off x="23629519" y="6149557"/>
            <a:ext cx="35539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Tigris River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A0E74CA-1E87-BB22-78C2-28ACCB6899FD}"/>
              </a:ext>
            </a:extLst>
          </p:cNvPr>
          <p:cNvSpPr txBox="1"/>
          <p:nvPr/>
        </p:nvSpPr>
        <p:spPr>
          <a:xfrm>
            <a:off x="20132316" y="3243216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cap="small" dirty="0">
                <a:latin typeface="Colonna MT" panose="04020805060202030203" pitchFamily="82" charset="0"/>
              </a:rPr>
              <a:t>Assyria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4F6CABF5-D944-9F3D-5704-569AE9E5340C}"/>
              </a:ext>
            </a:extLst>
          </p:cNvPr>
          <p:cNvSpPr txBox="1"/>
          <p:nvPr/>
        </p:nvSpPr>
        <p:spPr>
          <a:xfrm>
            <a:off x="8210687" y="17901664"/>
            <a:ext cx="1858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Red Sea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07E6CED-1C68-D512-B7F8-39A7EC660EE2}"/>
              </a:ext>
            </a:extLst>
          </p:cNvPr>
          <p:cNvSpPr/>
          <p:nvPr/>
        </p:nvSpPr>
        <p:spPr>
          <a:xfrm>
            <a:off x="9475662" y="10316821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15" name="Isosceles Triangle 114">
            <a:extLst>
              <a:ext uri="{FF2B5EF4-FFF2-40B4-BE49-F238E27FC236}">
                <a16:creationId xmlns:a16="http://schemas.microsoft.com/office/drawing/2014/main" id="{E37A95DA-0549-057B-5054-094534EF8B93}"/>
              </a:ext>
            </a:extLst>
          </p:cNvPr>
          <p:cNvSpPr/>
          <p:nvPr/>
        </p:nvSpPr>
        <p:spPr>
          <a:xfrm>
            <a:off x="9050568" y="11034476"/>
            <a:ext cx="341704" cy="204772"/>
          </a:xfrm>
          <a:prstGeom prst="triangle">
            <a:avLst/>
          </a:prstGeom>
          <a:solidFill>
            <a:srgbClr val="A5680F">
              <a:alpha val="30980"/>
            </a:srgbClr>
          </a:solidFill>
          <a:ln w="3810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06F8BFBE-D398-7E2C-57C0-1CE094BE5399}"/>
              </a:ext>
            </a:extLst>
          </p:cNvPr>
          <p:cNvSpPr txBox="1"/>
          <p:nvPr/>
        </p:nvSpPr>
        <p:spPr>
          <a:xfrm>
            <a:off x="8922452" y="11240389"/>
            <a:ext cx="268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cap="small" dirty="0">
                <a:solidFill>
                  <a:srgbClr val="D3BFA9"/>
                </a:solidFill>
                <a:latin typeface="Colonna MT" panose="04020805060202030203" pitchFamily="82" charset="0"/>
              </a:rPr>
              <a:t>Mt</a:t>
            </a:r>
            <a:r>
              <a:rPr lang="en-US" sz="2400" b="1" cap="small">
                <a:solidFill>
                  <a:srgbClr val="D3BFA9"/>
                </a:solidFill>
                <a:latin typeface="Colonna MT" panose="04020805060202030203" pitchFamily="82" charset="0"/>
              </a:rPr>
              <a:t>. </a:t>
            </a:r>
          </a:p>
          <a:p>
            <a:r>
              <a:rPr lang="en-US" sz="2400" b="1" cap="small">
                <a:solidFill>
                  <a:srgbClr val="D3BFA9"/>
                </a:solidFill>
                <a:latin typeface="Colonna MT" panose="04020805060202030203" pitchFamily="82" charset="0"/>
              </a:rPr>
              <a:t>Carmel</a:t>
            </a:r>
            <a:endParaRPr lang="en-US" sz="2400" b="1" cap="small" dirty="0">
              <a:solidFill>
                <a:srgbClr val="D3BFA9"/>
              </a:solidFill>
              <a:latin typeface="Colonna MT" panose="04020805060202030203" pitchFamily="82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F7B4206-3EAC-FAA5-301D-33D496E37FAD}"/>
              </a:ext>
            </a:extLst>
          </p:cNvPr>
          <p:cNvSpPr/>
          <p:nvPr/>
        </p:nvSpPr>
        <p:spPr>
          <a:xfrm>
            <a:off x="9432487" y="12619331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9D745213-DF5E-ECF9-0665-6D59AF4971C5}"/>
              </a:ext>
            </a:extLst>
          </p:cNvPr>
          <p:cNvSpPr/>
          <p:nvPr/>
        </p:nvSpPr>
        <p:spPr>
          <a:xfrm>
            <a:off x="9246698" y="13368543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91296D20-4CE2-C591-3AC6-4D6F2DB463A1}"/>
              </a:ext>
            </a:extLst>
          </p:cNvPr>
          <p:cNvSpPr/>
          <p:nvPr/>
        </p:nvSpPr>
        <p:spPr>
          <a:xfrm>
            <a:off x="16664718" y="1781254"/>
            <a:ext cx="265426" cy="260905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7D58D283-4468-AE77-4A89-256528B471E7}"/>
              </a:ext>
            </a:extLst>
          </p:cNvPr>
          <p:cNvSpPr/>
          <p:nvPr/>
        </p:nvSpPr>
        <p:spPr>
          <a:xfrm>
            <a:off x="23380518" y="2711450"/>
            <a:ext cx="273835" cy="269171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A87E1AA7-B227-7D00-51AE-C1CF072B194A}"/>
              </a:ext>
            </a:extLst>
          </p:cNvPr>
          <p:cNvSpPr/>
          <p:nvPr/>
        </p:nvSpPr>
        <p:spPr>
          <a:xfrm>
            <a:off x="23565637" y="5522378"/>
            <a:ext cx="287013" cy="28212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699C1B31-AC25-A0A9-9BC5-106A9EAFDD7C}"/>
              </a:ext>
            </a:extLst>
          </p:cNvPr>
          <p:cNvSpPr/>
          <p:nvPr/>
        </p:nvSpPr>
        <p:spPr>
          <a:xfrm>
            <a:off x="26745266" y="11484423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CBC97ED-E4A2-6484-B73F-4F9D985DBFE0}"/>
              </a:ext>
            </a:extLst>
          </p:cNvPr>
          <p:cNvSpPr txBox="1"/>
          <p:nvPr/>
        </p:nvSpPr>
        <p:spPr>
          <a:xfrm rot="2558394">
            <a:off x="16059241" y="6209255"/>
            <a:ext cx="4902592" cy="6771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en-US" sz="3800" b="1" cap="small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Euphrates </a:t>
            </a:r>
            <a:r>
              <a:rPr lang="en-US" sz="3800" b="1" cap="small" dirty="0">
                <a:solidFill>
                  <a:schemeClr val="accent1">
                    <a:lumMod val="75000"/>
                  </a:schemeClr>
                </a:solidFill>
                <a:latin typeface="Colonna MT" panose="04020805060202030203" pitchFamily="82" charset="0"/>
              </a:rPr>
              <a:t>River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BD5CEF92-50C8-3CDF-7534-3379D101E831}"/>
              </a:ext>
            </a:extLst>
          </p:cNvPr>
          <p:cNvSpPr/>
          <p:nvPr/>
        </p:nvSpPr>
        <p:spPr>
          <a:xfrm>
            <a:off x="1619530" y="16660278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554F68CA-E98B-24BD-D555-EA100076B6F2}"/>
              </a:ext>
            </a:extLst>
          </p:cNvPr>
          <p:cNvSpPr/>
          <p:nvPr/>
        </p:nvSpPr>
        <p:spPr>
          <a:xfrm>
            <a:off x="1505048" y="15641355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1A0FB87C-13F5-9634-0FB7-D670302B0F5D}"/>
              </a:ext>
            </a:extLst>
          </p:cNvPr>
          <p:cNvSpPr/>
          <p:nvPr/>
        </p:nvSpPr>
        <p:spPr>
          <a:xfrm>
            <a:off x="2464889" y="14136792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9D46A51-3113-3791-CC62-DC7E5D3CBACD}"/>
              </a:ext>
            </a:extLst>
          </p:cNvPr>
          <p:cNvSpPr txBox="1"/>
          <p:nvPr/>
        </p:nvSpPr>
        <p:spPr>
          <a:xfrm>
            <a:off x="1905066" y="16535828"/>
            <a:ext cx="191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small">
                <a:solidFill>
                  <a:srgbClr val="A5680F"/>
                </a:solidFill>
                <a:latin typeface="Copperplate Gothic Bold" panose="020E0705020206020404" pitchFamily="34" charset="0"/>
              </a:rPr>
              <a:t>memphis</a:t>
            </a:r>
            <a:endParaRPr lang="en-US" sz="2800" cap="small" dirty="0">
              <a:solidFill>
                <a:srgbClr val="A5680F"/>
              </a:solidFill>
              <a:latin typeface="Copperplate Gothic Bold" panose="020E0705020206020404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7A407EB7-0C0B-450C-01CB-1C0C26CC9327}"/>
              </a:ext>
            </a:extLst>
          </p:cNvPr>
          <p:cNvSpPr/>
          <p:nvPr/>
        </p:nvSpPr>
        <p:spPr>
          <a:xfrm>
            <a:off x="30386154" y="15000168"/>
            <a:ext cx="228964" cy="225064"/>
          </a:xfrm>
          <a:prstGeom prst="rect">
            <a:avLst/>
          </a:prstGeom>
          <a:solidFill>
            <a:srgbClr val="843C0C">
              <a:alpha val="58824"/>
            </a:srgbClr>
          </a:solidFill>
          <a:ln w="57150">
            <a:solidFill>
              <a:srgbClr val="843C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87"/>
          </a:p>
        </p:txBody>
      </p:sp>
    </p:spTree>
    <p:extLst>
      <p:ext uri="{BB962C8B-B14F-4D97-AF65-F5344CB8AC3E}">
        <p14:creationId xmlns:p14="http://schemas.microsoft.com/office/powerpoint/2010/main" val="3772763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A0BC1-247D-A1C2-E43A-36077A36C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0EC9C8-48E6-6D2E-B8E2-63B818864DD5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2710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6CA04F-8A81-A1DE-771C-ACB50653E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9477"/>
            <a:ext cx="36581488" cy="1787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646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12D45-148D-9950-BE85-075758F3E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B904559-5E96-F26D-3CCC-9A7A2BB3FA3B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E9D8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0C5AA7-2668-4839-98E1-8CCABBFCB56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l="11558" t="7269" r="8258" b="1"/>
          <a:stretch>
            <a:fillRect/>
          </a:stretch>
        </p:blipFill>
        <p:spPr>
          <a:xfrm>
            <a:off x="12378235" y="0"/>
            <a:ext cx="12463621" cy="20635406"/>
          </a:xfrm>
          <a:prstGeom prst="rect">
            <a:avLst/>
          </a:prstGeom>
        </p:spPr>
      </p:pic>
      <p:sp>
        <p:nvSpPr>
          <p:cNvPr id="29" name="Oval 28">
            <a:extLst>
              <a:ext uri="{FF2B5EF4-FFF2-40B4-BE49-F238E27FC236}">
                <a16:creationId xmlns:a16="http://schemas.microsoft.com/office/drawing/2014/main" id="{0C02C5E9-1972-0E73-5BED-AD0DC7460961}"/>
              </a:ext>
            </a:extLst>
          </p:cNvPr>
          <p:cNvSpPr/>
          <p:nvPr/>
        </p:nvSpPr>
        <p:spPr>
          <a:xfrm>
            <a:off x="19060277" y="11050698"/>
            <a:ext cx="153176" cy="14224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5F08600-B78E-EC0E-B49E-2C86205D9C0B}"/>
              </a:ext>
            </a:extLst>
          </p:cNvPr>
          <p:cNvSpPr txBox="1"/>
          <p:nvPr/>
        </p:nvSpPr>
        <p:spPr>
          <a:xfrm>
            <a:off x="19669334" y="12332737"/>
            <a:ext cx="1827926" cy="3759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Bef>
                <a:spcPts val="2020"/>
              </a:spcBef>
              <a:spcAft>
                <a:spcPts val="2300"/>
              </a:spcAft>
              <a:defRPr/>
            </a:pPr>
            <a:r>
              <a:rPr lang="en-US" sz="3000">
                <a:ln w="0">
                  <a:noFill/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ebas Neue" panose="020B0606020202050201" pitchFamily="34" charset="0"/>
              </a:rPr>
              <a:t>SALT </a:t>
            </a:r>
            <a:br>
              <a:rPr lang="en-US" sz="3000">
                <a:ln w="0">
                  <a:noFill/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ebas Neue" panose="020B0606020202050201" pitchFamily="34" charset="0"/>
              </a:rPr>
            </a:br>
            <a:r>
              <a:rPr lang="en-US" sz="3000">
                <a:ln w="0">
                  <a:noFill/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ebas Neue" panose="020B0606020202050201" pitchFamily="34" charset="0"/>
              </a:rPr>
              <a:t>sea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2F6E801-3C7C-7E4F-F742-BBAA8165CC94}"/>
              </a:ext>
            </a:extLst>
          </p:cNvPr>
          <p:cNvSpPr txBox="1"/>
          <p:nvPr/>
        </p:nvSpPr>
        <p:spPr>
          <a:xfrm>
            <a:off x="18146314" y="10532717"/>
            <a:ext cx="1827926" cy="3759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Bef>
                <a:spcPts val="2020"/>
              </a:spcBef>
              <a:spcAft>
                <a:spcPts val="2300"/>
              </a:spcAft>
              <a:defRPr/>
            </a:pPr>
            <a:r>
              <a:rPr lang="en-US" sz="3500">
                <a:ln w="0">
                  <a:noFill/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ebas Neue" panose="020B0606020202050201" pitchFamily="34" charset="0"/>
              </a:rPr>
              <a:t>jerusalem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F5E55D1-93F9-0316-A9EB-7AC5DA663E37}"/>
              </a:ext>
            </a:extLst>
          </p:cNvPr>
          <p:cNvSpPr txBox="1"/>
          <p:nvPr/>
        </p:nvSpPr>
        <p:spPr>
          <a:xfrm>
            <a:off x="20122309" y="3530914"/>
            <a:ext cx="1827926" cy="3759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Bef>
                <a:spcPts val="2020"/>
              </a:spcBef>
              <a:spcAft>
                <a:spcPts val="2300"/>
              </a:spcAft>
              <a:defRPr/>
            </a:pPr>
            <a:r>
              <a:rPr lang="en-US" sz="2100">
                <a:ln w="0">
                  <a:noFill/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ebas Neue" panose="020B0606020202050201" pitchFamily="34" charset="0"/>
              </a:rPr>
              <a:t>sea of </a:t>
            </a:r>
            <a:br>
              <a:rPr lang="en-US" sz="2100">
                <a:ln w="0">
                  <a:noFill/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ebas Neue" panose="020B0606020202050201" pitchFamily="34" charset="0"/>
              </a:rPr>
            </a:br>
            <a:r>
              <a:rPr lang="en-US" sz="2100">
                <a:ln w="0">
                  <a:noFill/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ebas Neue" panose="020B0606020202050201" pitchFamily="34" charset="0"/>
              </a:rPr>
              <a:t>galilee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16DAF81-F319-6C91-A818-CD48D6B8C359}"/>
              </a:ext>
            </a:extLst>
          </p:cNvPr>
          <p:cNvSpPr txBox="1"/>
          <p:nvPr/>
        </p:nvSpPr>
        <p:spPr>
          <a:xfrm rot="16200000">
            <a:off x="19762502" y="9032872"/>
            <a:ext cx="2623740" cy="3759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Bef>
                <a:spcPts val="2020"/>
              </a:spcBef>
              <a:spcAft>
                <a:spcPts val="2300"/>
              </a:spcAft>
              <a:defRPr/>
            </a:pPr>
            <a:r>
              <a:rPr lang="en-US" sz="3200">
                <a:ln w="0">
                  <a:noFill/>
                </a:ln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ebas Neue" panose="020B0606020202050201" pitchFamily="34" charset="0"/>
              </a:rPr>
              <a:t>JORDAN RIVER</a:t>
            </a:r>
          </a:p>
        </p:txBody>
      </p:sp>
    </p:spTree>
    <p:extLst>
      <p:ext uri="{BB962C8B-B14F-4D97-AF65-F5344CB8AC3E}">
        <p14:creationId xmlns:p14="http://schemas.microsoft.com/office/powerpoint/2010/main" val="2261210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7369E-6479-0A47-A33B-628E10ACC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1E14EA8-CB56-19C2-8FD9-FA4BD1B858F7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E9D8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0819F7-2D6A-7996-E4D3-00C630DBC1C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l="11558" t="7269" r="8258" b="1"/>
          <a:stretch>
            <a:fillRect/>
          </a:stretch>
        </p:blipFill>
        <p:spPr>
          <a:xfrm>
            <a:off x="21090196" y="0"/>
            <a:ext cx="12463621" cy="20635406"/>
          </a:xfrm>
          <a:prstGeom prst="rect">
            <a:avLst/>
          </a:prstGeom>
        </p:spPr>
      </p:pic>
      <p:pic>
        <p:nvPicPr>
          <p:cNvPr id="3" name="Picture 2" descr="A map of a large body of water&#10;&#10;AI-generated content may be incorrect.">
            <a:extLst>
              <a:ext uri="{FF2B5EF4-FFF2-40B4-BE49-F238E27FC236}">
                <a16:creationId xmlns:a16="http://schemas.microsoft.com/office/drawing/2014/main" id="{2F1D791C-DCA1-0D09-CEA5-FF355D88E4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5"/>
          <a:stretch>
            <a:fillRect/>
          </a:stretch>
        </p:blipFill>
        <p:spPr>
          <a:xfrm>
            <a:off x="0" y="-1"/>
            <a:ext cx="15319258" cy="2063540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5BAF1B1-E877-D09F-0C6B-DF039CFDFAF5}"/>
              </a:ext>
            </a:extLst>
          </p:cNvPr>
          <p:cNvSpPr/>
          <p:nvPr/>
        </p:nvSpPr>
        <p:spPr>
          <a:xfrm>
            <a:off x="13007725" y="-61407"/>
            <a:ext cx="5060288" cy="20635407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199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FC303-AF3D-8B8F-BB6B-63A353979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the desert&#10;&#10;AI-generated content may be incorrect.">
            <a:extLst>
              <a:ext uri="{FF2B5EF4-FFF2-40B4-BE49-F238E27FC236}">
                <a16:creationId xmlns:a16="http://schemas.microsoft.com/office/drawing/2014/main" id="{9420542C-9216-3AB2-82FD-87AF39878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2264"/>
            <a:ext cx="36576000" cy="1788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7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snow&#10;&#10;Description automatically generated">
            <a:extLst>
              <a:ext uri="{FF2B5EF4-FFF2-40B4-BE49-F238E27FC236}">
                <a16:creationId xmlns:a16="http://schemas.microsoft.com/office/drawing/2014/main" id="{96F6EC9E-DBA6-0D42-2BEC-28557DF01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0325" r="12072" b="1969"/>
          <a:stretch>
            <a:fillRect/>
          </a:stretch>
        </p:blipFill>
        <p:spPr>
          <a:xfrm>
            <a:off x="0" y="-88789"/>
            <a:ext cx="36576000" cy="20662789"/>
          </a:xfrm>
          <a:prstGeom prst="rect">
            <a:avLst/>
          </a:prstGeom>
        </p:spPr>
      </p:pic>
      <p:pic>
        <p:nvPicPr>
          <p:cNvPr id="4" name="Picture 3" descr="A painting on a canvas in the woods&#10;&#10;AI-generated content may be incorrect.">
            <a:extLst>
              <a:ext uri="{FF2B5EF4-FFF2-40B4-BE49-F238E27FC236}">
                <a16:creationId xmlns:a16="http://schemas.microsoft.com/office/drawing/2014/main" id="{B08D2509-79EC-324E-4923-A06FF0A485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0658" y="2773403"/>
            <a:ext cx="14074387" cy="109262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BEDC0B-974D-0134-0FEC-4857FDE64D53}"/>
              </a:ext>
            </a:extLst>
          </p:cNvPr>
          <p:cNvSpPr txBox="1"/>
          <p:nvPr/>
        </p:nvSpPr>
        <p:spPr>
          <a:xfrm>
            <a:off x="1177515" y="5055963"/>
            <a:ext cx="10370269" cy="7786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505"/>
              </a:spcBef>
              <a:spcAft>
                <a:spcPts val="575"/>
              </a:spcAft>
            </a:pPr>
            <a:r>
              <a:rPr lang="en-US" sz="5000">
                <a:solidFill>
                  <a:schemeClr val="bg1"/>
                </a:solidFill>
                <a:latin typeface="Aptos" panose="020B0004020202020204" pitchFamily="34" charset="0"/>
              </a:rPr>
              <a:t>The maps on the </a:t>
            </a:r>
            <a:r>
              <a:rPr lang="en-US" sz="5000" i="1">
                <a:solidFill>
                  <a:schemeClr val="bg1"/>
                </a:solidFill>
                <a:latin typeface="Aptos" panose="020B0004020202020204" pitchFamily="34" charset="0"/>
              </a:rPr>
              <a:t>prior</a:t>
            </a:r>
            <a:r>
              <a:rPr lang="en-US" sz="5000">
                <a:solidFill>
                  <a:schemeClr val="bg1"/>
                </a:solidFill>
                <a:latin typeface="Aptos" panose="020B0004020202020204" pitchFamily="34" charset="0"/>
              </a:rPr>
              <a:t> pages are original works derived from original paintings we made. They’re dedicated to the public domain and are free to use and modify with no restrictions. The maps on the </a:t>
            </a:r>
            <a:r>
              <a:rPr lang="en-US" sz="5000" i="1">
                <a:solidFill>
                  <a:schemeClr val="bg1"/>
                </a:solidFill>
                <a:latin typeface="Aptos" panose="020B0004020202020204" pitchFamily="34" charset="0"/>
              </a:rPr>
              <a:t>following</a:t>
            </a:r>
            <a:r>
              <a:rPr lang="en-US" sz="5000">
                <a:solidFill>
                  <a:schemeClr val="bg1"/>
                </a:solidFill>
                <a:latin typeface="Aptos" panose="020B0004020202020204" pitchFamily="34" charset="0"/>
              </a:rPr>
              <a:t> pages are sourced from Picryl and are believed to be in the public domain. For more details on usage, see https://picryl.com/</a:t>
            </a:r>
            <a:endParaRPr lang="en-US" sz="5000">
              <a:solidFill>
                <a:schemeClr val="bg1"/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7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F150FA16-02C9-509F-6BC1-CB207495713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859" b="69305" l="28348" r="68234">
                        <a14:foregroundMark x1="33191" y1="42446" x2="33191" y2="42446"/>
                        <a14:foregroundMark x1="39744" y1="37410" x2="39744" y2="37410"/>
                        <a14:foregroundMark x1="43447" y1="37650" x2="43447" y2="37650"/>
                        <a14:foregroundMark x1="45584" y1="31415" x2="45584" y2="31415"/>
                        <a14:foregroundMark x1="52279" y1="38129" x2="52279" y2="38129"/>
                        <a14:foregroundMark x1="52991" y1="29736" x2="52991" y2="29736"/>
                        <a14:foregroundMark x1="56553" y1="36211" x2="56553" y2="36211"/>
                        <a14:foregroundMark x1="60114" y1="36930" x2="60114" y2="36930"/>
                        <a14:foregroundMark x1="67094" y1="35012" x2="67094" y2="35012"/>
                        <a14:foregroundMark x1="64103" y1="61871" x2="64103" y2="61871"/>
                        <a14:foregroundMark x1="54701" y1="64988" x2="54701" y2="64988"/>
                        <a14:foregroundMark x1="50855" y1="62350" x2="50855" y2="62350"/>
                        <a14:foregroundMark x1="46866" y1="62110" x2="46866" y2="62110"/>
                        <a14:foregroundMark x1="38177" y1="63789" x2="38177" y2="63789"/>
                        <a14:foregroundMark x1="34330" y1="63309" x2="34330" y2="63309"/>
                        <a14:foregroundMark x1="28490" y1="59233" x2="28490" y2="59233"/>
                        <a14:foregroundMark x1="34046" y1="69305" x2="34330" y2="68825"/>
                        <a14:foregroundMark x1="48860" y1="39089" x2="48860" y2="39089"/>
                        <a14:foregroundMark x1="68234" y1="27578" x2="68234" y2="275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83" t="22320" r="28143" b="26790"/>
          <a:stretch/>
        </p:blipFill>
        <p:spPr>
          <a:xfrm>
            <a:off x="1177515" y="2082262"/>
            <a:ext cx="3613440" cy="2345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3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F9F5A73-EB53-4AE8-00AC-1FDED50CE330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FEECB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map of land with water and land&#10;&#10;AI-generated content may be incorrect.">
            <a:extLst>
              <a:ext uri="{FF2B5EF4-FFF2-40B4-BE49-F238E27FC236}">
                <a16:creationId xmlns:a16="http://schemas.microsoft.com/office/drawing/2014/main" id="{D7D86ABC-CB54-2934-F3F3-7B95196FF4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749" y="0"/>
            <a:ext cx="26354503" cy="20574000"/>
          </a:xfrm>
        </p:spPr>
      </p:pic>
    </p:spTree>
    <p:extLst>
      <p:ext uri="{BB962C8B-B14F-4D97-AF65-F5344CB8AC3E}">
        <p14:creationId xmlns:p14="http://schemas.microsoft.com/office/powerpoint/2010/main" val="2177097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482</TotalTime>
  <Words>183</Words>
  <Application>Microsoft Office PowerPoint</Application>
  <PresentationFormat>Custom</PresentationFormat>
  <Paragraphs>88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Aptos</vt:lpstr>
      <vt:lpstr>Arial</vt:lpstr>
      <vt:lpstr>Bebas Neue</vt:lpstr>
      <vt:lpstr>Calibri</vt:lpstr>
      <vt:lpstr>Calibri Light</vt:lpstr>
      <vt:lpstr>Colonna MT</vt:lpstr>
      <vt:lpstr>Copperplate Gothic Bold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</dc:creator>
  <cp:lastModifiedBy>MD</cp:lastModifiedBy>
  <cp:revision>58</cp:revision>
  <cp:lastPrinted>2021-10-31T20:59:13Z</cp:lastPrinted>
  <dcterms:created xsi:type="dcterms:W3CDTF">2021-10-29T22:11:13Z</dcterms:created>
  <dcterms:modified xsi:type="dcterms:W3CDTF">2025-11-08T07:01:08Z</dcterms:modified>
</cp:coreProperties>
</file>